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310" r:id="rId17"/>
    <p:sldId id="311" r:id="rId18"/>
    <p:sldId id="272" r:id="rId19"/>
    <p:sldId id="273" r:id="rId20"/>
    <p:sldId id="274" r:id="rId21"/>
    <p:sldId id="275" r:id="rId22"/>
    <p:sldId id="312" r:id="rId23"/>
    <p:sldId id="313" r:id="rId24"/>
    <p:sldId id="276" r:id="rId25"/>
    <p:sldId id="278" r:id="rId26"/>
    <p:sldId id="279" r:id="rId27"/>
    <p:sldId id="280" r:id="rId28"/>
    <p:sldId id="281" r:id="rId29"/>
    <p:sldId id="282" r:id="rId30"/>
    <p:sldId id="288" r:id="rId31"/>
    <p:sldId id="283" r:id="rId32"/>
    <p:sldId id="289" r:id="rId33"/>
    <p:sldId id="290" r:id="rId34"/>
    <p:sldId id="292" r:id="rId35"/>
    <p:sldId id="284" r:id="rId36"/>
    <p:sldId id="285" r:id="rId37"/>
    <p:sldId id="286" r:id="rId38"/>
    <p:sldId id="287" r:id="rId39"/>
    <p:sldId id="269"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34"/>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12/25/18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9584266" cy="5846606"/>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a:t>
            </a:r>
            <a:r>
              <a:rPr kumimoji="1" lang="zh-CN" altLang="en-US" sz="2400" dirty="0">
                <a:solidFill>
                  <a:srgbClr val="FF0000"/>
                </a:solidFill>
              </a:rPr>
              <a:t>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F5139-ED77-874F-AD33-74CBC5C2F23A}"/>
              </a:ext>
            </a:extLst>
          </p:cNvPr>
          <p:cNvSpPr>
            <a:spLocks noGrp="1"/>
          </p:cNvSpPr>
          <p:nvPr>
            <p:ph type="title"/>
          </p:nvPr>
        </p:nvSpPr>
        <p:spPr>
          <a:xfrm>
            <a:off x="677334" y="375424"/>
            <a:ext cx="8596668" cy="1320800"/>
          </a:xfrm>
        </p:spPr>
        <p:txBody>
          <a:bodyPr/>
          <a:lstStyle/>
          <a:p>
            <a:r>
              <a:rPr kumimoji="1" lang="zh-CN" altLang="en-US" dirty="0">
                <a:solidFill>
                  <a:schemeClr val="tx1"/>
                </a:solidFill>
              </a:rPr>
              <a:t>举例说明</a:t>
            </a:r>
          </a:p>
        </p:txBody>
      </p:sp>
      <p:sp>
        <p:nvSpPr>
          <p:cNvPr id="3" name="内容占位符 2">
            <a:extLst>
              <a:ext uri="{FF2B5EF4-FFF2-40B4-BE49-F238E27FC236}">
                <a16:creationId xmlns:a16="http://schemas.microsoft.com/office/drawing/2014/main" id="{7252B209-39E3-0642-864E-16793FE82F23}"/>
              </a:ext>
            </a:extLst>
          </p:cNvPr>
          <p:cNvSpPr>
            <a:spLocks noGrp="1"/>
          </p:cNvSpPr>
          <p:nvPr>
            <p:ph idx="1"/>
          </p:nvPr>
        </p:nvSpPr>
        <p:spPr>
          <a:xfrm>
            <a:off x="677333" y="1044228"/>
            <a:ext cx="10819573" cy="5033187"/>
          </a:xfrm>
        </p:spPr>
        <p:txBody>
          <a:bodyPr>
            <a:normAutofit/>
          </a:bodyPr>
          <a:lstStyle/>
          <a:p>
            <a:r>
              <a:rPr kumimoji="1" lang="zh-CN" altLang="en-US" dirty="0"/>
              <a:t>接下来的过程，有限</a:t>
            </a:r>
            <a:r>
              <a:rPr kumimoji="1" lang="en-US" altLang="zh-CN" dirty="0"/>
              <a:t>MDP</a:t>
            </a:r>
            <a:r>
              <a:rPr kumimoji="1" lang="zh-CN" altLang="en-US" dirty="0"/>
              <a:t>我会用一个统一的例子来举例说明，</a:t>
            </a:r>
            <a:endParaRPr kumimoji="1" lang="en-US" altLang="zh-CN" dirty="0"/>
          </a:p>
          <a:p>
            <a:r>
              <a:rPr kumimoji="1" lang="zh-CN" altLang="en-US" dirty="0"/>
              <a:t>假设我们现在有这样一个环境，</a:t>
            </a:r>
            <a:r>
              <a:rPr kumimoji="1" lang="zh-CN" altLang="en-US" dirty="0">
                <a:solidFill>
                  <a:srgbClr val="FF0000"/>
                </a:solidFill>
              </a:rPr>
              <a:t>买彩票</a:t>
            </a:r>
            <a:r>
              <a:rPr kumimoji="1" lang="zh-CN" altLang="en-US" dirty="0"/>
              <a:t>：</a:t>
            </a:r>
            <a:endParaRPr kumimoji="1" lang="en-US" altLang="zh-CN" dirty="0"/>
          </a:p>
          <a:p>
            <a:r>
              <a:rPr kumimoji="1" lang="zh-CN" altLang="en-US" dirty="0"/>
              <a:t>我们要训练一个</a:t>
            </a:r>
            <a:r>
              <a:rPr kumimoji="1" lang="en-US" altLang="zh-CN" dirty="0"/>
              <a:t>Agent</a:t>
            </a:r>
            <a:r>
              <a:rPr kumimoji="1" lang="zh-CN" altLang="en-US" dirty="0"/>
              <a:t>，让它学会去买彩票，最大化奖励。</a:t>
            </a:r>
            <a:endParaRPr kumimoji="1" lang="en-US" altLang="zh-CN" dirty="0"/>
          </a:p>
          <a:p>
            <a:r>
              <a:rPr kumimoji="1" lang="zh-CN" altLang="en-US" dirty="0"/>
              <a:t>开始我们有一个未买彩票的初始状态</a:t>
            </a:r>
            <a:r>
              <a:rPr kumimoji="1" lang="en-US" altLang="zh-CN" dirty="0"/>
              <a:t>.    ,Agent</a:t>
            </a:r>
            <a:r>
              <a:rPr kumimoji="1" lang="zh-CN" altLang="en-US" dirty="0"/>
              <a:t>能选择的动作有</a:t>
            </a:r>
            <a:r>
              <a:rPr kumimoji="1" lang="en-US" altLang="zh-CN" dirty="0"/>
              <a:t>2</a:t>
            </a:r>
            <a:r>
              <a:rPr kumimoji="1" lang="zh-CN" altLang="en-US" dirty="0"/>
              <a:t>个：不买彩票</a:t>
            </a:r>
            <a:r>
              <a:rPr kumimoji="1" lang="en-US" altLang="zh-CN" dirty="0">
                <a:solidFill>
                  <a:srgbClr val="FF0000"/>
                </a:solidFill>
              </a:rPr>
              <a:t>X</a:t>
            </a:r>
            <a:r>
              <a:rPr kumimoji="1" lang="zh-CN" altLang="en-US" dirty="0"/>
              <a:t>，和买彩票</a:t>
            </a:r>
            <a:r>
              <a:rPr kumimoji="1" lang="en-US" altLang="zh-CN" dirty="0">
                <a:solidFill>
                  <a:srgbClr val="FF0000"/>
                </a:solidFill>
              </a:rPr>
              <a:t>Y</a:t>
            </a:r>
            <a:r>
              <a:rPr kumimoji="1" lang="zh-CN" altLang="en-US" dirty="0"/>
              <a:t>，彩票需要</a:t>
            </a:r>
            <a:r>
              <a:rPr kumimoji="1" lang="en-US" altLang="zh-CN" dirty="0"/>
              <a:t>2</a:t>
            </a:r>
            <a:r>
              <a:rPr kumimoji="1" lang="zh-CN" altLang="en-US" dirty="0"/>
              <a:t>元</a:t>
            </a:r>
            <a:endParaRPr kumimoji="1" lang="en-US" altLang="zh-CN" dirty="0"/>
          </a:p>
          <a:p>
            <a:r>
              <a:rPr kumimoji="1" lang="zh-CN" altLang="en-US" dirty="0"/>
              <a:t>不管选择什么动作，选择完毕，回合结束</a:t>
            </a:r>
            <a:endParaRPr kumimoji="1" lang="en-US" altLang="zh-CN" dirty="0"/>
          </a:p>
          <a:p>
            <a:r>
              <a:rPr kumimoji="1" lang="en-US" altLang="zh-CN" dirty="0"/>
              <a:t>X</a:t>
            </a:r>
            <a:r>
              <a:rPr kumimoji="1" lang="zh-CN" altLang="en-US" dirty="0"/>
              <a:t> </a:t>
            </a:r>
            <a:r>
              <a:rPr kumimoji="1" lang="en-US" altLang="zh-CN" dirty="0"/>
              <a:t>-&gt;</a:t>
            </a:r>
            <a:r>
              <a:rPr kumimoji="1" lang="zh-CN" altLang="en-US" dirty="0"/>
              <a:t>奖励</a:t>
            </a:r>
            <a:r>
              <a:rPr kumimoji="1" lang="en-US" altLang="zh-CN" dirty="0"/>
              <a:t>0</a:t>
            </a:r>
            <a:r>
              <a:rPr kumimoji="1" lang="zh-CN" altLang="en-US" dirty="0"/>
              <a:t> 进入 </a:t>
            </a:r>
            <a:r>
              <a:rPr kumimoji="1" lang="en-US" altLang="zh-CN" dirty="0"/>
              <a:t>    </a:t>
            </a:r>
            <a:r>
              <a:rPr kumimoji="1" lang="zh-CN" altLang="en-US" dirty="0"/>
              <a:t>状态（心情平静）。</a:t>
            </a:r>
            <a:endParaRPr kumimoji="1" lang="en-US" altLang="zh-CN" dirty="0"/>
          </a:p>
          <a:p>
            <a:r>
              <a:rPr kumimoji="1" lang="en-US" altLang="zh-CN" dirty="0"/>
              <a:t>Y</a:t>
            </a:r>
            <a:r>
              <a:rPr kumimoji="1" lang="zh-CN" altLang="en-US" dirty="0"/>
              <a:t> </a:t>
            </a:r>
            <a:r>
              <a:rPr kumimoji="1" lang="en-US" altLang="zh-CN" dirty="0"/>
              <a:t>-&gt; 49.99999%</a:t>
            </a:r>
            <a:r>
              <a:rPr kumimoji="1" lang="zh-CN" altLang="en-US" dirty="0"/>
              <a:t> 奖励 </a:t>
            </a:r>
            <a:r>
              <a:rPr kumimoji="1" lang="en-US" altLang="zh-CN" dirty="0"/>
              <a:t>-2</a:t>
            </a:r>
            <a:r>
              <a:rPr kumimoji="1" lang="zh-CN" altLang="en-US" dirty="0"/>
              <a:t>（买了没中） 进入      状态（心情不爽）</a:t>
            </a:r>
            <a:endParaRPr kumimoji="1" lang="en-US" altLang="zh-CN" dirty="0"/>
          </a:p>
          <a:p>
            <a:pPr marL="0" indent="0">
              <a:buNone/>
            </a:pPr>
            <a:r>
              <a:rPr kumimoji="1" lang="zh-CN" altLang="en-US" dirty="0"/>
              <a:t>        </a:t>
            </a:r>
            <a:r>
              <a:rPr kumimoji="1" lang="en-US" altLang="zh-CN" dirty="0"/>
              <a:t>-&gt;30% </a:t>
            </a:r>
            <a:r>
              <a:rPr kumimoji="1" lang="zh-CN" altLang="en-US" dirty="0"/>
              <a:t>奖励 </a:t>
            </a:r>
            <a:r>
              <a:rPr kumimoji="1" lang="en-US" altLang="zh-CN" dirty="0"/>
              <a:t>0</a:t>
            </a:r>
            <a:r>
              <a:rPr kumimoji="1" lang="zh-CN" altLang="en-US" dirty="0"/>
              <a:t> （买了中</a:t>
            </a:r>
            <a:r>
              <a:rPr kumimoji="1" lang="en-US" altLang="zh-CN" dirty="0"/>
              <a:t>2</a:t>
            </a:r>
            <a:r>
              <a:rPr kumimoji="1" lang="zh-CN" altLang="en-US" dirty="0"/>
              <a:t>元，抵消）进入    状态</a:t>
            </a:r>
            <a:endParaRPr kumimoji="1" lang="en-US" altLang="zh-CN" dirty="0"/>
          </a:p>
          <a:p>
            <a:pPr marL="0" indent="0">
              <a:buNone/>
            </a:pPr>
            <a:r>
              <a:rPr kumimoji="1" lang="en-US" altLang="zh-CN" dirty="0"/>
              <a:t>	</a:t>
            </a:r>
            <a:r>
              <a:rPr kumimoji="1" lang="zh-CN" altLang="en-US" dirty="0"/>
              <a:t> </a:t>
            </a:r>
            <a:r>
              <a:rPr kumimoji="1" lang="en-US" altLang="zh-CN" dirty="0"/>
              <a:t>-&gt; 20% </a:t>
            </a:r>
            <a:r>
              <a:rPr kumimoji="1" lang="zh-CN" altLang="en-US" dirty="0"/>
              <a:t>奖励 </a:t>
            </a:r>
            <a:r>
              <a:rPr kumimoji="1" lang="en-US" altLang="zh-CN" dirty="0"/>
              <a:t>3</a:t>
            </a:r>
            <a:r>
              <a:rPr kumimoji="1" lang="zh-CN" altLang="en-US" dirty="0"/>
              <a:t> （买了中</a:t>
            </a:r>
            <a:r>
              <a:rPr kumimoji="1" lang="en-US" altLang="zh-CN" dirty="0"/>
              <a:t>5</a:t>
            </a:r>
            <a:r>
              <a:rPr kumimoji="1" lang="zh-CN" altLang="en-US" dirty="0"/>
              <a:t>元，</a:t>
            </a:r>
            <a:r>
              <a:rPr kumimoji="1" lang="en-US" altLang="zh-CN" dirty="0"/>
              <a:t>5-2=3</a:t>
            </a:r>
            <a:r>
              <a:rPr kumimoji="1" lang="zh-CN" altLang="en-US" dirty="0"/>
              <a:t>）进入</a:t>
            </a:r>
            <a:r>
              <a:rPr kumimoji="1" lang="en-US" altLang="zh-CN" dirty="0"/>
              <a:t> </a:t>
            </a:r>
            <a:r>
              <a:rPr kumimoji="1" lang="zh-CN" altLang="en-US" dirty="0"/>
              <a:t>     状态（小开心）</a:t>
            </a:r>
            <a:endParaRPr kumimoji="1" lang="en-US" altLang="zh-CN" dirty="0"/>
          </a:p>
          <a:p>
            <a:pPr marL="0" indent="0">
              <a:buNone/>
            </a:pPr>
            <a:r>
              <a:rPr kumimoji="1" lang="zh-CN" altLang="en-US" dirty="0"/>
              <a:t>        </a:t>
            </a:r>
            <a:r>
              <a:rPr kumimoji="1" lang="en-US" altLang="zh-CN" dirty="0"/>
              <a:t>-&gt; 0.00001% </a:t>
            </a:r>
            <a:r>
              <a:rPr kumimoji="1" lang="zh-CN" altLang="en-US" dirty="0"/>
              <a:t>奖励</a:t>
            </a:r>
            <a:r>
              <a:rPr kumimoji="1" lang="en-US" altLang="zh-CN" dirty="0"/>
              <a:t>500w</a:t>
            </a:r>
            <a:r>
              <a:rPr kumimoji="1" lang="zh-CN" altLang="en-US" dirty="0"/>
              <a:t>（中一等奖，</a:t>
            </a:r>
            <a:r>
              <a:rPr kumimoji="1" lang="en-US" altLang="zh-CN" dirty="0"/>
              <a:t>2</a:t>
            </a:r>
            <a:r>
              <a:rPr kumimoji="1" lang="zh-CN" altLang="en-US" dirty="0"/>
              <a:t>元就忽略不计） 进入。   状态（老子明天就去辞职！）</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a:extLst>
              <a:ext uri="{FF2B5EF4-FFF2-40B4-BE49-F238E27FC236}">
                <a16:creationId xmlns:a16="http://schemas.microsoft.com/office/drawing/2014/main" id="{FCB37145-C911-8848-960B-3534A6ADDC64}"/>
              </a:ext>
            </a:extLst>
          </p:cNvPr>
          <p:cNvPicPr>
            <a:picLocks noChangeAspect="1"/>
          </p:cNvPicPr>
          <p:nvPr/>
        </p:nvPicPr>
        <p:blipFill>
          <a:blip r:embed="rId2"/>
          <a:stretch>
            <a:fillRect/>
          </a:stretch>
        </p:blipFill>
        <p:spPr>
          <a:xfrm>
            <a:off x="4765964" y="2236791"/>
            <a:ext cx="330200" cy="393700"/>
          </a:xfrm>
          <a:prstGeom prst="rect">
            <a:avLst/>
          </a:prstGeom>
        </p:spPr>
      </p:pic>
      <p:pic>
        <p:nvPicPr>
          <p:cNvPr id="5" name="图片 4">
            <a:extLst>
              <a:ext uri="{FF2B5EF4-FFF2-40B4-BE49-F238E27FC236}">
                <a16:creationId xmlns:a16="http://schemas.microsoft.com/office/drawing/2014/main" id="{A6AD1679-22D3-F946-A73C-55290C1F6312}"/>
              </a:ext>
            </a:extLst>
          </p:cNvPr>
          <p:cNvPicPr>
            <a:picLocks noChangeAspect="1"/>
          </p:cNvPicPr>
          <p:nvPr/>
        </p:nvPicPr>
        <p:blipFill>
          <a:blip r:embed="rId3"/>
          <a:stretch>
            <a:fillRect/>
          </a:stretch>
        </p:blipFill>
        <p:spPr>
          <a:xfrm>
            <a:off x="2638015" y="3355493"/>
            <a:ext cx="304800" cy="317500"/>
          </a:xfrm>
          <a:prstGeom prst="rect">
            <a:avLst/>
          </a:prstGeom>
        </p:spPr>
      </p:pic>
      <p:pic>
        <p:nvPicPr>
          <p:cNvPr id="6" name="图片 5">
            <a:extLst>
              <a:ext uri="{FF2B5EF4-FFF2-40B4-BE49-F238E27FC236}">
                <a16:creationId xmlns:a16="http://schemas.microsoft.com/office/drawing/2014/main" id="{CD29D741-8D76-CF42-8477-E5C5356CFBB7}"/>
              </a:ext>
            </a:extLst>
          </p:cNvPr>
          <p:cNvPicPr>
            <a:picLocks noChangeAspect="1"/>
          </p:cNvPicPr>
          <p:nvPr/>
        </p:nvPicPr>
        <p:blipFill>
          <a:blip r:embed="rId4"/>
          <a:stretch>
            <a:fillRect/>
          </a:stretch>
        </p:blipFill>
        <p:spPr>
          <a:xfrm>
            <a:off x="5398331" y="3753955"/>
            <a:ext cx="342900" cy="368300"/>
          </a:xfrm>
          <a:prstGeom prst="rect">
            <a:avLst/>
          </a:prstGeom>
        </p:spPr>
      </p:pic>
      <p:pic>
        <p:nvPicPr>
          <p:cNvPr id="7" name="图片 6">
            <a:extLst>
              <a:ext uri="{FF2B5EF4-FFF2-40B4-BE49-F238E27FC236}">
                <a16:creationId xmlns:a16="http://schemas.microsoft.com/office/drawing/2014/main" id="{0E0950E3-4EDB-9540-9BE0-A225C478263E}"/>
              </a:ext>
            </a:extLst>
          </p:cNvPr>
          <p:cNvPicPr>
            <a:picLocks noChangeAspect="1"/>
          </p:cNvPicPr>
          <p:nvPr/>
        </p:nvPicPr>
        <p:blipFill>
          <a:blip r:embed="rId3"/>
          <a:stretch>
            <a:fillRect/>
          </a:stretch>
        </p:blipFill>
        <p:spPr>
          <a:xfrm>
            <a:off x="5281961" y="4101132"/>
            <a:ext cx="304800" cy="317500"/>
          </a:xfrm>
          <a:prstGeom prst="rect">
            <a:avLst/>
          </a:prstGeom>
        </p:spPr>
      </p:pic>
      <p:pic>
        <p:nvPicPr>
          <p:cNvPr id="8" name="图片 7">
            <a:extLst>
              <a:ext uri="{FF2B5EF4-FFF2-40B4-BE49-F238E27FC236}">
                <a16:creationId xmlns:a16="http://schemas.microsoft.com/office/drawing/2014/main" id="{82146C09-B94D-1445-8D38-2ED050B7F772}"/>
              </a:ext>
            </a:extLst>
          </p:cNvPr>
          <p:cNvPicPr>
            <a:picLocks noChangeAspect="1"/>
          </p:cNvPicPr>
          <p:nvPr/>
        </p:nvPicPr>
        <p:blipFill>
          <a:blip r:embed="rId5"/>
          <a:stretch>
            <a:fillRect/>
          </a:stretch>
        </p:blipFill>
        <p:spPr>
          <a:xfrm>
            <a:off x="5452948" y="4538311"/>
            <a:ext cx="406400" cy="317500"/>
          </a:xfrm>
          <a:prstGeom prst="rect">
            <a:avLst/>
          </a:prstGeom>
        </p:spPr>
      </p:pic>
      <p:pic>
        <p:nvPicPr>
          <p:cNvPr id="9" name="图片 8">
            <a:extLst>
              <a:ext uri="{FF2B5EF4-FFF2-40B4-BE49-F238E27FC236}">
                <a16:creationId xmlns:a16="http://schemas.microsoft.com/office/drawing/2014/main" id="{2DAA05B7-A37F-DB4D-BEDC-F1788026C21E}"/>
              </a:ext>
            </a:extLst>
          </p:cNvPr>
          <p:cNvPicPr>
            <a:picLocks noChangeAspect="1"/>
          </p:cNvPicPr>
          <p:nvPr/>
        </p:nvPicPr>
        <p:blipFill>
          <a:blip r:embed="rId6"/>
          <a:stretch>
            <a:fillRect/>
          </a:stretch>
        </p:blipFill>
        <p:spPr>
          <a:xfrm>
            <a:off x="7200590" y="4929338"/>
            <a:ext cx="355600" cy="330200"/>
          </a:xfrm>
          <a:prstGeom prst="rect">
            <a:avLst/>
          </a:prstGeom>
        </p:spPr>
      </p:pic>
      <p:pic>
        <p:nvPicPr>
          <p:cNvPr id="10" name="图片 9">
            <a:extLst>
              <a:ext uri="{FF2B5EF4-FFF2-40B4-BE49-F238E27FC236}">
                <a16:creationId xmlns:a16="http://schemas.microsoft.com/office/drawing/2014/main" id="{3ACD30DE-E09E-924C-8EC0-3CA502555D02}"/>
              </a:ext>
            </a:extLst>
          </p:cNvPr>
          <p:cNvPicPr>
            <a:picLocks noChangeAspect="1"/>
          </p:cNvPicPr>
          <p:nvPr/>
        </p:nvPicPr>
        <p:blipFill>
          <a:blip r:embed="rId7"/>
          <a:stretch>
            <a:fillRect/>
          </a:stretch>
        </p:blipFill>
        <p:spPr>
          <a:xfrm>
            <a:off x="7556190" y="788791"/>
            <a:ext cx="1436800" cy="1421295"/>
          </a:xfrm>
          <a:prstGeom prst="rect">
            <a:avLst/>
          </a:prstGeom>
        </p:spPr>
      </p:pic>
    </p:spTree>
    <p:extLst>
      <p:ext uri="{BB962C8B-B14F-4D97-AF65-F5344CB8AC3E}">
        <p14:creationId xmlns:p14="http://schemas.microsoft.com/office/powerpoint/2010/main" val="19572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752F14-8CF9-D54B-B63E-A234275D9C18}"/>
              </a:ext>
            </a:extLst>
          </p:cNvPr>
          <p:cNvSpPr txBox="1"/>
          <p:nvPr/>
        </p:nvSpPr>
        <p:spPr>
          <a:xfrm>
            <a:off x="423746" y="457200"/>
            <a:ext cx="10292576" cy="5632311"/>
          </a:xfrm>
          <a:prstGeom prst="rect">
            <a:avLst/>
          </a:prstGeom>
          <a:noFill/>
        </p:spPr>
        <p:txBody>
          <a:bodyPr wrap="square" rtlCol="0">
            <a:spAutoFit/>
          </a:bodyPr>
          <a:lstStyle/>
          <a:p>
            <a:r>
              <a:rPr kumimoji="1" lang="zh-CN" altLang="en-US" dirty="0"/>
              <a:t>把彩票归纳为有限</a:t>
            </a:r>
            <a:r>
              <a:rPr kumimoji="1" lang="en-US" altLang="zh-CN" dirty="0"/>
              <a:t>MDP</a:t>
            </a:r>
            <a:r>
              <a:rPr kumimoji="1" lang="zh-CN" altLang="en-US" dirty="0"/>
              <a:t>就是：</a:t>
            </a:r>
            <a:endParaRPr kumimoji="1" lang="en-US" altLang="zh-CN" dirty="0"/>
          </a:p>
          <a:p>
            <a:r>
              <a:rPr kumimoji="1" lang="zh-CN" altLang="en-US" dirty="0"/>
              <a:t>状态空间</a:t>
            </a:r>
            <a:r>
              <a:rPr kumimoji="1" lang="en-US" altLang="zh-CN" dirty="0"/>
              <a:t>.    :</a:t>
            </a:r>
          </a:p>
          <a:p>
            <a:endParaRPr kumimoji="1" lang="en-US" altLang="zh-CN" dirty="0"/>
          </a:p>
          <a:p>
            <a:r>
              <a:rPr kumimoji="1" lang="zh-CN" altLang="en-US" dirty="0"/>
              <a:t>动作空间</a:t>
            </a:r>
            <a:r>
              <a:rPr kumimoji="1" lang="en-US" altLang="zh-CN" dirty="0"/>
              <a:t>A : X,Y</a:t>
            </a:r>
          </a:p>
          <a:p>
            <a:endParaRPr kumimoji="1" lang="en-US" altLang="zh-CN" dirty="0"/>
          </a:p>
          <a:p>
            <a:r>
              <a:rPr kumimoji="1" lang="zh-CN" altLang="en-US" dirty="0"/>
              <a:t>环境的一步动态特性</a:t>
            </a:r>
            <a:r>
              <a:rPr kumimoji="1" lang="en-US" altLang="zh-CN" dirty="0"/>
              <a:t>P</a:t>
            </a:r>
            <a:r>
              <a:rPr kumimoji="1" lang="zh-CN" altLang="en-US" dirty="0"/>
              <a:t> ： </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A744AF-E556-124E-9813-767AA2B27240}"/>
              </a:ext>
            </a:extLst>
          </p:cNvPr>
          <p:cNvPicPr>
            <a:picLocks noChangeAspect="1"/>
          </p:cNvPicPr>
          <p:nvPr/>
        </p:nvPicPr>
        <p:blipFill>
          <a:blip r:embed="rId2"/>
          <a:stretch>
            <a:fillRect/>
          </a:stretch>
        </p:blipFill>
        <p:spPr>
          <a:xfrm>
            <a:off x="1473510" y="821628"/>
            <a:ext cx="279400" cy="241300"/>
          </a:xfrm>
          <a:prstGeom prst="rect">
            <a:avLst/>
          </a:prstGeom>
        </p:spPr>
      </p:pic>
      <p:pic>
        <p:nvPicPr>
          <p:cNvPr id="7" name="图片 6">
            <a:extLst>
              <a:ext uri="{FF2B5EF4-FFF2-40B4-BE49-F238E27FC236}">
                <a16:creationId xmlns:a16="http://schemas.microsoft.com/office/drawing/2014/main" id="{0E4D3F32-2569-D746-95F3-4B1704645761}"/>
              </a:ext>
            </a:extLst>
          </p:cNvPr>
          <p:cNvPicPr>
            <a:picLocks noChangeAspect="1"/>
          </p:cNvPicPr>
          <p:nvPr/>
        </p:nvPicPr>
        <p:blipFill>
          <a:blip r:embed="rId3"/>
          <a:stretch>
            <a:fillRect/>
          </a:stretch>
        </p:blipFill>
        <p:spPr>
          <a:xfrm>
            <a:off x="2002062" y="783528"/>
            <a:ext cx="1778000" cy="317500"/>
          </a:xfrm>
          <a:prstGeom prst="rect">
            <a:avLst/>
          </a:prstGeom>
        </p:spPr>
      </p:pic>
      <p:pic>
        <p:nvPicPr>
          <p:cNvPr id="9" name="图片 8">
            <a:extLst>
              <a:ext uri="{FF2B5EF4-FFF2-40B4-BE49-F238E27FC236}">
                <a16:creationId xmlns:a16="http://schemas.microsoft.com/office/drawing/2014/main" id="{B28CC343-53E3-F443-88C8-DF5E1FB3D746}"/>
              </a:ext>
            </a:extLst>
          </p:cNvPr>
          <p:cNvPicPr>
            <a:picLocks noChangeAspect="1"/>
          </p:cNvPicPr>
          <p:nvPr/>
        </p:nvPicPr>
        <p:blipFill>
          <a:blip r:embed="rId4"/>
          <a:stretch>
            <a:fillRect/>
          </a:stretch>
        </p:blipFill>
        <p:spPr>
          <a:xfrm>
            <a:off x="514041" y="2194312"/>
            <a:ext cx="3670300" cy="1778000"/>
          </a:xfrm>
          <a:prstGeom prst="rect">
            <a:avLst/>
          </a:prstGeom>
        </p:spPr>
      </p:pic>
      <p:pic>
        <p:nvPicPr>
          <p:cNvPr id="11" name="图片 10">
            <a:extLst>
              <a:ext uri="{FF2B5EF4-FFF2-40B4-BE49-F238E27FC236}">
                <a16:creationId xmlns:a16="http://schemas.microsoft.com/office/drawing/2014/main" id="{3F7629D0-B5E4-1E4B-A897-1C52BBA11EEB}"/>
              </a:ext>
            </a:extLst>
          </p:cNvPr>
          <p:cNvPicPr>
            <a:picLocks noChangeAspect="1"/>
          </p:cNvPicPr>
          <p:nvPr/>
        </p:nvPicPr>
        <p:blipFill>
          <a:blip r:embed="rId5"/>
          <a:stretch>
            <a:fillRect/>
          </a:stretch>
        </p:blipFill>
        <p:spPr>
          <a:xfrm>
            <a:off x="423746" y="4074842"/>
            <a:ext cx="2146300" cy="381000"/>
          </a:xfrm>
          <a:prstGeom prst="rect">
            <a:avLst/>
          </a:prstGeom>
        </p:spPr>
      </p:pic>
    </p:spTree>
    <p:extLst>
      <p:ext uri="{BB962C8B-B14F-4D97-AF65-F5344CB8AC3E}">
        <p14:creationId xmlns:p14="http://schemas.microsoft.com/office/powerpoint/2010/main" val="19953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871FCF-9B99-8A42-82CE-DBE81FD68B0C}"/>
              </a:ext>
            </a:extLst>
          </p:cNvPr>
          <p:cNvSpPr txBox="1"/>
          <p:nvPr/>
        </p:nvSpPr>
        <p:spPr>
          <a:xfrm>
            <a:off x="379140" y="323386"/>
            <a:ext cx="9824225" cy="6186309"/>
          </a:xfrm>
          <a:prstGeom prst="rect">
            <a:avLst/>
          </a:prstGeom>
          <a:noFill/>
        </p:spPr>
        <p:txBody>
          <a:bodyPr wrap="square" rtlCol="0">
            <a:spAutoFit/>
          </a:bodyPr>
          <a:lstStyle/>
          <a:p>
            <a:r>
              <a:rPr kumimoji="1" lang="zh-CN" altLang="en-US" dirty="0"/>
              <a:t>那彩票例子举例贝尔曼预期方程</a:t>
            </a:r>
            <a:r>
              <a:rPr kumimoji="1" lang="en-US" altLang="zh-CN" dirty="0"/>
              <a:t>(             )</a:t>
            </a:r>
            <a:r>
              <a:rPr kumimoji="1" lang="zh-CN" altLang="en-US" dirty="0"/>
              <a:t>：</a:t>
            </a:r>
            <a:endParaRPr kumimoji="1" lang="en-US" altLang="zh-CN" dirty="0"/>
          </a:p>
          <a:p>
            <a:r>
              <a:rPr kumimoji="1" lang="zh-CN" altLang="en-US" dirty="0"/>
              <a:t>由于无论做出什么选择都会使该阶段结束，所以除了初始状态其他全部都是终结状态，所以</a:t>
            </a:r>
            <a:endParaRPr kumimoji="1" lang="en-US" altLang="zh-CN" dirty="0"/>
          </a:p>
          <a:p>
            <a:r>
              <a:rPr kumimoji="1" lang="zh-CN" altLang="en-US" dirty="0"/>
              <a:t>价值都是</a:t>
            </a:r>
            <a:r>
              <a:rPr kumimoji="1" lang="en-US" altLang="zh-CN" dirty="0">
                <a:solidFill>
                  <a:srgbClr val="FF0000"/>
                </a:solidFill>
              </a:rPr>
              <a:t>0</a:t>
            </a:r>
          </a:p>
          <a:p>
            <a:r>
              <a:rPr kumimoji="1" lang="zh-CN" altLang="en-US" dirty="0"/>
              <a:t>假设是确定性策略 </a:t>
            </a:r>
            <a:r>
              <a:rPr kumimoji="1" lang="zh-CN" altLang="en-US" dirty="0">
                <a:solidFill>
                  <a:srgbClr val="FF0000"/>
                </a:solidFill>
              </a:rPr>
              <a:t>不买彩票</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代入这个方程：</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在假设确定性策略是 买彩票：</a:t>
            </a:r>
            <a:endParaRPr kumimoji="1" lang="en-US" altLang="zh-CN" dirty="0"/>
          </a:p>
          <a:p>
            <a:r>
              <a:rPr kumimoji="1" lang="zh-CN" altLang="en-US" dirty="0"/>
              <a:t>同样代入方程：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可以看到当前彩票的环境下，买彩票的收益</a:t>
            </a:r>
            <a:r>
              <a:rPr kumimoji="1" lang="en-US" altLang="zh-CN" dirty="0"/>
              <a:t>0.1</a:t>
            </a:r>
            <a:r>
              <a:rPr kumimoji="1" lang="zh-CN" altLang="en-US" dirty="0"/>
              <a:t>略大于</a:t>
            </a:r>
            <a:r>
              <a:rPr kumimoji="1" lang="en-US" altLang="zh-CN" dirty="0"/>
              <a:t>0</a:t>
            </a: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AE51564-DFF4-6F45-A9A8-F85887E13801}"/>
              </a:ext>
            </a:extLst>
          </p:cNvPr>
          <p:cNvPicPr>
            <a:picLocks noChangeAspect="1"/>
          </p:cNvPicPr>
          <p:nvPr/>
        </p:nvPicPr>
        <p:blipFill>
          <a:blip r:embed="rId2"/>
          <a:stretch>
            <a:fillRect/>
          </a:stretch>
        </p:blipFill>
        <p:spPr>
          <a:xfrm>
            <a:off x="379140" y="1554831"/>
            <a:ext cx="5880100" cy="660400"/>
          </a:xfrm>
          <a:prstGeom prst="rect">
            <a:avLst/>
          </a:prstGeom>
        </p:spPr>
      </p:pic>
      <p:pic>
        <p:nvPicPr>
          <p:cNvPr id="6" name="图片 5">
            <a:extLst>
              <a:ext uri="{FF2B5EF4-FFF2-40B4-BE49-F238E27FC236}">
                <a16:creationId xmlns:a16="http://schemas.microsoft.com/office/drawing/2014/main" id="{80A3220B-3839-DF4B-A9CC-DC96F0D278C6}"/>
              </a:ext>
            </a:extLst>
          </p:cNvPr>
          <p:cNvPicPr>
            <a:picLocks noChangeAspect="1"/>
          </p:cNvPicPr>
          <p:nvPr/>
        </p:nvPicPr>
        <p:blipFill>
          <a:blip r:embed="rId3"/>
          <a:stretch>
            <a:fillRect/>
          </a:stretch>
        </p:blipFill>
        <p:spPr>
          <a:xfrm>
            <a:off x="3763693" y="309756"/>
            <a:ext cx="850900" cy="381000"/>
          </a:xfrm>
          <a:prstGeom prst="rect">
            <a:avLst/>
          </a:prstGeom>
        </p:spPr>
      </p:pic>
      <p:pic>
        <p:nvPicPr>
          <p:cNvPr id="7" name="图片 6">
            <a:extLst>
              <a:ext uri="{FF2B5EF4-FFF2-40B4-BE49-F238E27FC236}">
                <a16:creationId xmlns:a16="http://schemas.microsoft.com/office/drawing/2014/main" id="{EBE3876C-C584-AF40-B10C-B48E5793F4A9}"/>
              </a:ext>
            </a:extLst>
          </p:cNvPr>
          <p:cNvPicPr>
            <a:picLocks noChangeAspect="1"/>
          </p:cNvPicPr>
          <p:nvPr/>
        </p:nvPicPr>
        <p:blipFill>
          <a:blip r:embed="rId4"/>
          <a:stretch>
            <a:fillRect/>
          </a:stretch>
        </p:blipFill>
        <p:spPr>
          <a:xfrm>
            <a:off x="379140" y="2600515"/>
            <a:ext cx="6286500" cy="711200"/>
          </a:xfrm>
          <a:prstGeom prst="rect">
            <a:avLst/>
          </a:prstGeom>
        </p:spPr>
      </p:pic>
      <p:pic>
        <p:nvPicPr>
          <p:cNvPr id="8" name="图片 7">
            <a:extLst>
              <a:ext uri="{FF2B5EF4-FFF2-40B4-BE49-F238E27FC236}">
                <a16:creationId xmlns:a16="http://schemas.microsoft.com/office/drawing/2014/main" id="{DF64CE22-06BA-944D-BBA0-9D61E6E89F01}"/>
              </a:ext>
            </a:extLst>
          </p:cNvPr>
          <p:cNvPicPr>
            <a:picLocks noChangeAspect="1"/>
          </p:cNvPicPr>
          <p:nvPr/>
        </p:nvPicPr>
        <p:blipFill>
          <a:blip r:embed="rId5"/>
          <a:stretch>
            <a:fillRect/>
          </a:stretch>
        </p:blipFill>
        <p:spPr>
          <a:xfrm>
            <a:off x="379140" y="3934905"/>
            <a:ext cx="11567843" cy="1298080"/>
          </a:xfrm>
          <a:prstGeom prst="rect">
            <a:avLst/>
          </a:prstGeom>
        </p:spPr>
      </p:pic>
    </p:spTree>
    <p:extLst>
      <p:ext uri="{BB962C8B-B14F-4D97-AF65-F5344CB8AC3E}">
        <p14:creationId xmlns:p14="http://schemas.microsoft.com/office/powerpoint/2010/main" val="207183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4FFB62-3C97-B94C-A71E-52DA406EDD4F}"/>
              </a:ext>
            </a:extLst>
          </p:cNvPr>
          <p:cNvSpPr txBox="1"/>
          <p:nvPr/>
        </p:nvSpPr>
        <p:spPr>
          <a:xfrm>
            <a:off x="345689" y="334536"/>
            <a:ext cx="10638262" cy="4801314"/>
          </a:xfrm>
          <a:prstGeom prst="rect">
            <a:avLst/>
          </a:prstGeom>
          <a:noFill/>
        </p:spPr>
        <p:txBody>
          <a:bodyPr wrap="square" rtlCol="0">
            <a:spAutoFit/>
          </a:bodyPr>
          <a:lstStyle/>
          <a:p>
            <a:r>
              <a:rPr kumimoji="1" lang="zh-CN" altLang="en-US" dirty="0"/>
              <a:t>那假设是随机性策略（</a:t>
            </a:r>
            <a:r>
              <a:rPr kumimoji="1" lang="zh-CN" altLang="en-US" dirty="0">
                <a:solidFill>
                  <a:srgbClr val="FF0000"/>
                </a:solidFill>
              </a:rPr>
              <a:t>不买</a:t>
            </a:r>
            <a:r>
              <a:rPr kumimoji="1" lang="en-US" altLang="zh-CN" dirty="0">
                <a:solidFill>
                  <a:srgbClr val="FF0000"/>
                </a:solidFill>
              </a:rPr>
              <a:t>30%</a:t>
            </a:r>
            <a:r>
              <a:rPr kumimoji="1" lang="zh-CN" altLang="en-US" dirty="0">
                <a:solidFill>
                  <a:srgbClr val="FF0000"/>
                </a:solidFill>
              </a:rPr>
              <a:t>，买</a:t>
            </a:r>
            <a:r>
              <a:rPr kumimoji="1" lang="en-US" altLang="zh-CN" dirty="0">
                <a:solidFill>
                  <a:srgbClr val="FF0000"/>
                </a:solidFill>
              </a:rPr>
              <a:t>70%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85F9262-8935-644C-8E1E-F0EA63C7469F}"/>
              </a:ext>
            </a:extLst>
          </p:cNvPr>
          <p:cNvPicPr>
            <a:picLocks noChangeAspect="1"/>
          </p:cNvPicPr>
          <p:nvPr/>
        </p:nvPicPr>
        <p:blipFill>
          <a:blip r:embed="rId2"/>
          <a:stretch>
            <a:fillRect/>
          </a:stretch>
        </p:blipFill>
        <p:spPr>
          <a:xfrm>
            <a:off x="440009" y="675578"/>
            <a:ext cx="6896100" cy="533400"/>
          </a:xfrm>
          <a:prstGeom prst="rect">
            <a:avLst/>
          </a:prstGeom>
        </p:spPr>
      </p:pic>
      <p:pic>
        <p:nvPicPr>
          <p:cNvPr id="6" name="图片 5">
            <a:extLst>
              <a:ext uri="{FF2B5EF4-FFF2-40B4-BE49-F238E27FC236}">
                <a16:creationId xmlns:a16="http://schemas.microsoft.com/office/drawing/2014/main" id="{C8E01E71-4082-CC44-8848-E901C0D79E92}"/>
              </a:ext>
            </a:extLst>
          </p:cNvPr>
          <p:cNvPicPr>
            <a:picLocks noChangeAspect="1"/>
          </p:cNvPicPr>
          <p:nvPr/>
        </p:nvPicPr>
        <p:blipFill>
          <a:blip r:embed="rId3"/>
          <a:stretch>
            <a:fillRect/>
          </a:stretch>
        </p:blipFill>
        <p:spPr>
          <a:xfrm>
            <a:off x="0" y="1795793"/>
            <a:ext cx="11262732" cy="2193148"/>
          </a:xfrm>
          <a:prstGeom prst="rect">
            <a:avLst/>
          </a:prstGeom>
        </p:spPr>
      </p:pic>
    </p:spTree>
    <p:extLst>
      <p:ext uri="{BB962C8B-B14F-4D97-AF65-F5344CB8AC3E}">
        <p14:creationId xmlns:p14="http://schemas.microsoft.com/office/powerpoint/2010/main" val="319160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、生成对抗神经网络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endParaRPr lang="en-US" altLang="zh-CN" sz="2200" dirty="0">
              <a:solidFill>
                <a:schemeClr val="tx1"/>
              </a:solidFill>
            </a:endParaRPr>
          </a:p>
          <a:p>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dirty="0"/>
                  <a:t>[0,1]</a:t>
                </a:r>
                <a:r>
                  <a:rPr kumimoji="1" lang="zh-CN" altLang="en-US" dirty="0"/>
                  <a:t>的实数</a:t>
                </a:r>
                <a:endParaRPr kumimoji="1" lang="en-US" altLang="zh-CN" dirty="0"/>
              </a:p>
              <a:p>
                <a:r>
                  <a:rPr kumimoji="1" lang="zh-CN" altLang="en-US" dirty="0"/>
                  <a:t>然后当我们需要选择一个动作的时候，我们先随机摇出一个</a:t>
                </a:r>
                <a:r>
                  <a:rPr kumimoji="1" lang="en-US" altLang="zh-CN" dirty="0"/>
                  <a:t>0</a:t>
                </a:r>
                <a:r>
                  <a:rPr kumimoji="1" lang="zh-CN" altLang="en-US" dirty="0"/>
                  <a:t>到</a:t>
                </a:r>
                <a:r>
                  <a:rPr kumimoji="1" lang="en-US" altLang="zh-CN" dirty="0"/>
                  <a:t>1</a:t>
                </a:r>
                <a:r>
                  <a:rPr kumimoji="1" lang="zh-CN" altLang="en-US" dirty="0"/>
                  <a:t>数字：</a:t>
                </a:r>
                <a:endParaRPr kumimoji="1" lang="en-US" altLang="zh-CN" dirty="0"/>
              </a:p>
              <a:p>
                <a:r>
                  <a:rPr kumimoji="1" lang="zh-CN" altLang="en-US" dirty="0"/>
                  <a:t>如果小于等于</a:t>
                </a:r>
                <a:r>
                  <a:rPr kumimoji="1" lang="en-US" altLang="zh-CN" dirty="0"/>
                  <a:t>epsilon</a:t>
                </a:r>
                <a:r>
                  <a:rPr kumimoji="1" lang="zh-CN" altLang="en-US" dirty="0"/>
                  <a:t>，则此次动作采用</a:t>
                </a:r>
                <a:r>
                  <a:rPr kumimoji="1" lang="zh-CN" altLang="en-US" dirty="0">
                    <a:solidFill>
                      <a:srgbClr val="FF0000"/>
                    </a:solidFill>
                  </a:rPr>
                  <a:t>随机选择</a:t>
                </a:r>
                <a:r>
                  <a:rPr kumimoji="1" lang="zh-CN" altLang="en-US" dirty="0"/>
                  <a:t>，就是在所有的可选动作的空间中等概率随机挑选一个</a:t>
                </a:r>
                <a:endParaRPr kumimoji="1" lang="en-US" altLang="zh-CN" dirty="0"/>
              </a:p>
              <a:p>
                <a:r>
                  <a:rPr kumimoji="1" lang="zh-CN" altLang="en-US" dirty="0"/>
                  <a:t>如果大于</a:t>
                </a:r>
                <a:r>
                  <a:rPr kumimoji="1" lang="en-US" altLang="zh-CN" dirty="0"/>
                  <a:t>epsilon</a:t>
                </a:r>
                <a:r>
                  <a:rPr kumimoji="1" lang="zh-CN" altLang="en-US" dirty="0"/>
                  <a:t>，则此次动作采用</a:t>
                </a:r>
                <a:r>
                  <a:rPr kumimoji="1" lang="zh-CN" altLang="en-US" dirty="0">
                    <a:solidFill>
                      <a:srgbClr val="FF0000"/>
                    </a:solidFill>
                  </a:rPr>
                  <a:t>贪婪策略</a:t>
                </a:r>
                <a:r>
                  <a:rPr kumimoji="1" lang="zh-CN" altLang="en-US" dirty="0"/>
                  <a:t>，选择价值最大的那个动作</a:t>
                </a:r>
                <a:endParaRPr kumimoji="1" lang="en-US" altLang="zh-CN" dirty="0"/>
              </a:p>
              <a:p>
                <a:r>
                  <a:rPr kumimoji="1" lang="zh-CN" altLang="en-US" dirty="0"/>
                  <a:t>这样就防止了有些状态或者动作永远也选择不到的问题。</a:t>
                </a:r>
                <a:endParaRPr kumimoji="1" lang="en-US" altLang="zh-CN" dirty="0"/>
              </a:p>
              <a:p>
                <a:r>
                  <a:rPr kumimoji="1" lang="zh-CN" altLang="en-US" dirty="0"/>
                  <a:t>进阶的话，可以上来初始化</a:t>
                </a:r>
                <a:r>
                  <a:rPr kumimoji="1" lang="en-US" altLang="zh-CN" dirty="0"/>
                  <a:t>epsilon</a:t>
                </a:r>
                <a:r>
                  <a:rPr kumimoji="1" lang="zh-CN" altLang="en-US" dirty="0"/>
                  <a:t>为</a:t>
                </a:r>
                <a:r>
                  <a:rPr kumimoji="1" lang="en-US" altLang="zh-CN" dirty="0"/>
                  <a:t>1</a:t>
                </a:r>
                <a:r>
                  <a:rPr kumimoji="1" lang="zh-CN" altLang="en-US" dirty="0"/>
                  <a:t>，这样等于是随机选择了，然后随着交互次数的增加，慢慢的衰减</a:t>
                </a:r>
                <a:r>
                  <a:rPr kumimoji="1" lang="en-US" altLang="zh-CN" dirty="0"/>
                  <a:t>epsilon</a:t>
                </a:r>
                <a:r>
                  <a:rPr kumimoji="1" lang="zh-CN" altLang="en-US" dirty="0"/>
                  <a:t>，当认为交互次数足够大的时候，可以将</a:t>
                </a:r>
                <a:r>
                  <a:rPr kumimoji="1" lang="en-US" altLang="zh-CN" dirty="0"/>
                  <a:t>epsilon</a:t>
                </a:r>
                <a:r>
                  <a:rPr kumimoji="1" lang="zh-CN" altLang="en-US" dirty="0"/>
                  <a:t>衰减到</a:t>
                </a:r>
                <a:r>
                  <a:rPr kumimoji="1" lang="en-US" altLang="zh-CN" dirty="0"/>
                  <a:t>0</a:t>
                </a:r>
                <a:r>
                  <a:rPr kumimoji="1" lang="zh-CN" altLang="en-US" dirty="0"/>
                  <a:t>，这就是</a:t>
                </a:r>
                <a:r>
                  <a:rPr kumimoji="1" lang="en-US" altLang="zh-CN" dirty="0">
                    <a:solidFill>
                      <a:srgbClr val="FF0000"/>
                    </a:solidFill>
                  </a:rPr>
                  <a:t>epsilon</a:t>
                </a:r>
                <a:r>
                  <a:rPr kumimoji="1" lang="zh-CN" altLang="en-US" dirty="0">
                    <a:solidFill>
                      <a:srgbClr val="FF0000"/>
                    </a:solidFill>
                  </a:rPr>
                  <a:t> </a:t>
                </a:r>
                <a:r>
                  <a:rPr kumimoji="1" lang="en-US" altLang="zh-CN" dirty="0">
                    <a:solidFill>
                      <a:srgbClr val="FF0000"/>
                    </a:solidFill>
                  </a:rPr>
                  <a:t>decay</a:t>
                </a:r>
              </a:p>
            </p:txBody>
          </p:sp>
        </mc:Choice>
        <mc:Fallback xmlns="">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xmlns="">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r>
                  <a:rPr kumimoji="1" lang="en-US" altLang="zh-CN" dirty="0">
                    <a:solidFill>
                      <a:schemeClr val="tx1"/>
                    </a:solidFill>
                  </a:rPr>
                  <a:t>MC</a:t>
                </a:r>
                <a:r>
                  <a:rPr kumimoji="1" lang="zh-CN" altLang="en-US" dirty="0">
                    <a:solidFill>
                      <a:schemeClr val="tx1"/>
                    </a:solidFill>
                  </a:rPr>
                  <a:t> 控制：常量</a:t>
                </a:r>
                <a14:m>
                  <m:oMath xmlns:m="http://schemas.openxmlformats.org/officeDocument/2006/math">
                    <m:r>
                      <a:rPr kumimoji="1" lang="zh-CN" altLang="en-US" i="1" smtClean="0">
                        <a:solidFill>
                          <a:schemeClr val="tx1"/>
                        </a:solidFill>
                        <a:latin typeface="Cambria Math" panose="02040503050406030204" pitchFamily="18" charset="0"/>
                      </a:rPr>
                      <m:t>𝛼</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42EA600F-240C-1241-ABBB-11E1958D60D5}"/>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a:xfrm>
            <a:off x="510066" y="1270000"/>
            <a:ext cx="7842197" cy="458439"/>
          </a:xfrm>
        </p:spPr>
        <p:txBody>
          <a:bodyPr/>
          <a:lstStyle/>
          <a:p>
            <a:r>
              <a:rPr kumimoji="1" lang="zh-CN" altLang="en-US" dirty="0"/>
              <a:t>我们使用增量均值的话，更新</a:t>
            </a:r>
            <a:r>
              <a:rPr kumimoji="1" lang="en-US" altLang="zh-CN" dirty="0"/>
              <a:t>Q</a:t>
            </a:r>
            <a:r>
              <a:rPr kumimoji="1" lang="zh-CN" altLang="en-US" dirty="0"/>
              <a:t>值的公式如下：</a:t>
            </a:r>
          </a:p>
        </p:txBody>
      </p:sp>
      <p:pic>
        <p:nvPicPr>
          <p:cNvPr id="4" name="图片 3">
            <a:extLst>
              <a:ext uri="{FF2B5EF4-FFF2-40B4-BE49-F238E27FC236}">
                <a16:creationId xmlns:a16="http://schemas.microsoft.com/office/drawing/2014/main" id="{63180D69-1B17-3745-91E9-8E38749E30D4}"/>
              </a:ext>
            </a:extLst>
          </p:cNvPr>
          <p:cNvPicPr>
            <a:picLocks noChangeAspect="1"/>
          </p:cNvPicPr>
          <p:nvPr/>
        </p:nvPicPr>
        <p:blipFill>
          <a:blip r:embed="rId3"/>
          <a:stretch>
            <a:fillRect/>
          </a:stretch>
        </p:blipFill>
        <p:spPr>
          <a:xfrm>
            <a:off x="510066" y="1637170"/>
            <a:ext cx="7538224" cy="953630"/>
          </a:xfrm>
          <a:prstGeom prst="rect">
            <a:avLst/>
          </a:prstGeom>
        </p:spPr>
      </p:pic>
      <p:sp>
        <p:nvSpPr>
          <p:cNvPr id="5" name="内容占位符 2">
            <a:extLst>
              <a:ext uri="{FF2B5EF4-FFF2-40B4-BE49-F238E27FC236}">
                <a16:creationId xmlns:a16="http://schemas.microsoft.com/office/drawing/2014/main" id="{119A9B96-D9C8-9340-A0AC-C41C76550EFC}"/>
              </a:ext>
            </a:extLst>
          </p:cNvPr>
          <p:cNvSpPr txBox="1">
            <a:spLocks/>
          </p:cNvSpPr>
          <p:nvPr/>
        </p:nvSpPr>
        <p:spPr>
          <a:xfrm>
            <a:off x="510066" y="2671337"/>
            <a:ext cx="8098675" cy="14657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这里要介绍另一个更新</a:t>
            </a:r>
            <a:r>
              <a:rPr kumimoji="1" lang="en-US" altLang="zh-CN" dirty="0"/>
              <a:t>Q</a:t>
            </a:r>
            <a:r>
              <a:rPr kumimoji="1" lang="zh-CN" altLang="en-US" dirty="0"/>
              <a:t>值的公式：</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460D2FDC-95B8-C345-8379-0FC48A0B8A17}"/>
              </a:ext>
            </a:extLst>
          </p:cNvPr>
          <p:cNvPicPr>
            <a:picLocks noChangeAspect="1"/>
          </p:cNvPicPr>
          <p:nvPr/>
        </p:nvPicPr>
        <p:blipFill>
          <a:blip r:embed="rId4"/>
          <a:stretch>
            <a:fillRect/>
          </a:stretch>
        </p:blipFill>
        <p:spPr>
          <a:xfrm>
            <a:off x="510066" y="3107938"/>
            <a:ext cx="7538224" cy="916104"/>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895793CB-D6A4-9E42-9F9B-4D354F36B88B}"/>
                  </a:ext>
                </a:extLst>
              </p:cNvPr>
              <p:cNvSpPr txBox="1">
                <a:spLocks/>
              </p:cNvSpPr>
              <p:nvPr/>
            </p:nvSpPr>
            <p:spPr>
              <a:xfrm>
                <a:off x="510065" y="4024042"/>
                <a:ext cx="8890413" cy="17968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可以看到就是把上面的</a:t>
                </a:r>
                <a:r>
                  <a:rPr kumimoji="1" lang="zh-CN" altLang="en-US" dirty="0">
                    <a:solidFill>
                      <a:srgbClr val="FF0000"/>
                    </a:solidFill>
                  </a:rPr>
                  <a:t>次数分之</a:t>
                </a:r>
                <a:r>
                  <a:rPr kumimoji="1" lang="en-US" altLang="zh-CN" dirty="0">
                    <a:solidFill>
                      <a:srgbClr val="FF0000"/>
                    </a:solidFill>
                  </a:rPr>
                  <a:t>1</a:t>
                </a:r>
                <a:r>
                  <a:rPr kumimoji="1" lang="zh-CN" altLang="en-US" dirty="0"/>
                  <a:t> 换成了 下面的</a:t>
                </a:r>
                <a14:m>
                  <m:oMath xmlns:m="http://schemas.openxmlformats.org/officeDocument/2006/math">
                    <m:r>
                      <a:rPr kumimoji="1" lang="zh-CN" altLang="en-US" i="1" smtClean="0">
                        <a:solidFill>
                          <a:srgbClr val="FF0000"/>
                        </a:solidFill>
                        <a:latin typeface="Cambria Math" panose="02040503050406030204" pitchFamily="18" charset="0"/>
                      </a:rPr>
                      <m:t>𝛼</m:t>
                    </m:r>
                  </m:oMath>
                </a14:m>
                <a:r>
                  <a:rPr kumimoji="1" lang="zh-CN" altLang="en-US" dirty="0"/>
                  <a:t>，因为当互动的次数越来越多的时候，上面的公式的红框处就会无限趋近于</a:t>
                </a:r>
                <a:r>
                  <a:rPr kumimoji="1" lang="en-US" altLang="zh-CN" dirty="0"/>
                  <a:t>0</a:t>
                </a:r>
                <a:r>
                  <a:rPr kumimoji="1" lang="zh-CN" altLang="en-US" dirty="0"/>
                  <a:t>，这样导致每次的更新误差都乘以一个</a:t>
                </a:r>
                <a:r>
                  <a:rPr kumimoji="1" lang="en-US" altLang="zh-CN" dirty="0"/>
                  <a:t>0</a:t>
                </a:r>
                <a:r>
                  <a:rPr kumimoji="1" lang="zh-CN" altLang="en-US" dirty="0"/>
                  <a:t>，就会让</a:t>
                </a:r>
                <a:r>
                  <a:rPr kumimoji="1" lang="en-US" altLang="zh-CN" dirty="0"/>
                  <a:t>Q</a:t>
                </a:r>
                <a:r>
                  <a:rPr kumimoji="1" lang="zh-CN" altLang="en-US" dirty="0"/>
                  <a:t>值不再更新，所以替换成下面的常量</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，让它每次都可以进行更新，而这个</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称为 </a:t>
                </a:r>
                <a:r>
                  <a:rPr kumimoji="1" lang="zh-CN" altLang="en-US" dirty="0">
                    <a:solidFill>
                      <a:srgbClr val="FF0000"/>
                    </a:solidFill>
                  </a:rPr>
                  <a:t>学习率</a:t>
                </a:r>
                <a:r>
                  <a:rPr kumimoji="1" lang="zh-CN" altLang="en-US" dirty="0"/>
                  <a:t>，这个学习率也可以进行</a:t>
                </a:r>
                <a:r>
                  <a:rPr kumimoji="1" lang="zh-CN" altLang="en-US" dirty="0">
                    <a:solidFill>
                      <a:srgbClr val="FF0000"/>
                    </a:solidFill>
                  </a:rPr>
                  <a:t>衰减</a:t>
                </a:r>
                <a:r>
                  <a:rPr kumimoji="1" lang="zh-CN" altLang="en-US" dirty="0"/>
                  <a:t>，即一开始的时候设置的稍微大一点，之后随着互动的次数慢慢收敛到一个小的值比如</a:t>
                </a:r>
                <a:r>
                  <a:rPr kumimoji="1" lang="en-US" altLang="zh-CN" dirty="0">
                    <a:solidFill>
                      <a:srgbClr val="FF0000"/>
                    </a:solidFill>
                  </a:rPr>
                  <a:t>0.001</a:t>
                </a:r>
                <a:r>
                  <a:rPr kumimoji="1" lang="zh-CN" altLang="en-US" dirty="0"/>
                  <a:t>等</a:t>
                </a:r>
              </a:p>
            </p:txBody>
          </p:sp>
        </mc:Choice>
        <mc:Fallback xmlns="">
          <p:sp>
            <p:nvSpPr>
              <p:cNvPr id="7" name="内容占位符 2">
                <a:extLst>
                  <a:ext uri="{FF2B5EF4-FFF2-40B4-BE49-F238E27FC236}">
                    <a16:creationId xmlns:a16="http://schemas.microsoft.com/office/drawing/2014/main" id="{895793CB-D6A4-9E42-9F9B-4D354F36B88B}"/>
                  </a:ext>
                </a:extLst>
              </p:cNvPr>
              <p:cNvSpPr txBox="1">
                <a:spLocks noRot="1" noChangeAspect="1" noMove="1" noResize="1" noEditPoints="1" noAdjustHandles="1" noChangeArrowheads="1" noChangeShapeType="1" noTextEdit="1"/>
              </p:cNvSpPr>
              <p:nvPr/>
            </p:nvSpPr>
            <p:spPr>
              <a:xfrm>
                <a:off x="510065" y="4024042"/>
                <a:ext cx="8890413" cy="1796895"/>
              </a:xfrm>
              <a:prstGeom prst="rect">
                <a:avLst/>
              </a:prstGeom>
              <a:blipFill>
                <a:blip r:embed="rId5"/>
                <a:stretch>
                  <a:fillRect t="-1408" r="-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8CBDF79-DAE4-D940-BF9D-8EA056FF66F0}"/>
              </a:ext>
            </a:extLst>
          </p:cNvPr>
          <p:cNvSpPr/>
          <p:nvPr/>
        </p:nvSpPr>
        <p:spPr>
          <a:xfrm>
            <a:off x="4279178" y="1679229"/>
            <a:ext cx="14087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D60984F-FB97-7946-8F89-3BF6EEDCD1D3}"/>
              </a:ext>
            </a:extLst>
          </p:cNvPr>
          <p:cNvSpPr/>
          <p:nvPr/>
        </p:nvSpPr>
        <p:spPr>
          <a:xfrm>
            <a:off x="4835471" y="3161682"/>
            <a:ext cx="309966" cy="860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r>
              <a:rPr kumimoji="1" lang="zh-CN" altLang="en-US" dirty="0">
                <a:solidFill>
                  <a:schemeClr val="tx1"/>
                </a:solidFill>
              </a:rPr>
              <a:t>蒙特卡洛总结</a:t>
            </a:r>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a:xfrm>
            <a:off x="677334" y="1458064"/>
            <a:ext cx="8455515" cy="1987664"/>
          </a:xfrm>
        </p:spPr>
        <p:txBody>
          <a:bodyPr/>
          <a:lstStyle/>
          <a:p>
            <a:r>
              <a:rPr kumimoji="1" lang="zh-CN" altLang="en-US" dirty="0"/>
              <a:t>蒙特卡洛可以基于未知的模型进行学习的算法，但是有如下的缺点：</a:t>
            </a:r>
            <a:endParaRPr kumimoji="1" lang="en-US" altLang="zh-CN" dirty="0"/>
          </a:p>
          <a:p>
            <a:r>
              <a:rPr kumimoji="1" lang="en-US" altLang="zh-CN" dirty="0"/>
              <a:t>0.</a:t>
            </a:r>
            <a:r>
              <a:rPr kumimoji="1" lang="zh-CN" altLang="en-US" dirty="0"/>
              <a:t>无法应用在连续性任务，因为连续性任务根本没有回合的概念</a:t>
            </a:r>
            <a:endParaRPr kumimoji="1" lang="en-US" altLang="zh-CN" dirty="0"/>
          </a:p>
          <a:p>
            <a:r>
              <a:rPr kumimoji="1" lang="en-US" altLang="zh-CN" dirty="0"/>
              <a:t>1.</a:t>
            </a:r>
            <a:r>
              <a:rPr kumimoji="1" lang="zh-CN" altLang="en-US" dirty="0"/>
              <a:t>只能在回合结束的时候更新，更新频率太慢，需要等下一个回合才能体现出效果，而且有些任务是无法接受的，举个例子：无人驾驶，如果使用蒙特卡洛算法的话，那就得等到撞了车，出了车祸才能进行学习，显然是无法接受的</a:t>
            </a:r>
            <a:endParaRPr kumimoji="1" lang="en-US" altLang="zh-CN" dirty="0"/>
          </a:p>
        </p:txBody>
      </p:sp>
      <p:sp>
        <p:nvSpPr>
          <p:cNvPr id="4" name="文本框 3">
            <a:extLst>
              <a:ext uri="{FF2B5EF4-FFF2-40B4-BE49-F238E27FC236}">
                <a16:creationId xmlns:a16="http://schemas.microsoft.com/office/drawing/2014/main" id="{8D69A4E5-7641-6449-9F87-D455DEB469EC}"/>
              </a:ext>
            </a:extLst>
          </p:cNvPr>
          <p:cNvSpPr txBox="1"/>
          <p:nvPr/>
        </p:nvSpPr>
        <p:spPr>
          <a:xfrm>
            <a:off x="677333" y="4294192"/>
            <a:ext cx="8935017" cy="461665"/>
          </a:xfrm>
          <a:prstGeom prst="rect">
            <a:avLst/>
          </a:prstGeom>
          <a:noFill/>
        </p:spPr>
        <p:txBody>
          <a:bodyPr wrap="square" rtlCol="0">
            <a:spAutoFit/>
          </a:bodyPr>
          <a:lstStyle/>
          <a:p>
            <a:r>
              <a:rPr kumimoji="1" lang="zh-CN" altLang="en-US" sz="2400" dirty="0"/>
              <a:t>所以基于蒙特卡洛的思想诞生了新的算法</a:t>
            </a:r>
            <a:r>
              <a:rPr kumimoji="1" lang="zh-CN" altLang="en-US" sz="2400" dirty="0">
                <a:solidFill>
                  <a:srgbClr val="FF0000"/>
                </a:solidFill>
              </a:rPr>
              <a:t>时间差分（</a:t>
            </a:r>
            <a:r>
              <a:rPr kumimoji="1" lang="en-US" altLang="zh-CN" sz="2400" dirty="0">
                <a:solidFill>
                  <a:srgbClr val="FF0000"/>
                </a:solidFill>
              </a:rPr>
              <a:t>TD</a:t>
            </a:r>
            <a:r>
              <a:rPr kumimoji="1" lang="zh-CN" altLang="en-US" sz="2400" dirty="0">
                <a:solidFill>
                  <a:srgbClr val="FF0000"/>
                </a:solidFill>
              </a:rPr>
              <a:t>）方法</a:t>
            </a:r>
          </a:p>
        </p:txBody>
      </p:sp>
    </p:spTree>
    <p:extLst>
      <p:ext uri="{BB962C8B-B14F-4D97-AF65-F5344CB8AC3E}">
        <p14:creationId xmlns:p14="http://schemas.microsoft.com/office/powerpoint/2010/main" val="243771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r>
              <a:rPr kumimoji="1" lang="zh-CN" altLang="en-US" dirty="0">
                <a:solidFill>
                  <a:schemeClr val="tx1"/>
                </a:solidFill>
              </a:rPr>
              <a:t>时间差分（</a:t>
            </a:r>
            <a:r>
              <a:rPr kumimoji="1" lang="en-US" altLang="zh-CN" dirty="0">
                <a:solidFill>
                  <a:schemeClr val="tx1"/>
                </a:solidFill>
              </a:rPr>
              <a:t>TD</a:t>
            </a:r>
            <a:r>
              <a:rPr kumimoji="1" lang="zh-CN" altLang="en-US" dirty="0">
                <a:solidFill>
                  <a:schemeClr val="tx1"/>
                </a:solidFill>
              </a:rPr>
              <a:t>）方法</a:t>
            </a:r>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a:xfrm>
            <a:off x="677334" y="1524970"/>
            <a:ext cx="8596668" cy="3880773"/>
          </a:xfrm>
        </p:spPr>
        <p:txBody>
          <a:bodyPr/>
          <a:lstStyle/>
          <a:p>
            <a:r>
              <a:rPr kumimoji="1" lang="zh-CN" altLang="en-US" dirty="0"/>
              <a:t>由于蒙特卡洛算法的回合更新的限制性，诞生了</a:t>
            </a:r>
            <a:r>
              <a:rPr kumimoji="1" lang="zh-CN" altLang="en-US" dirty="0">
                <a:solidFill>
                  <a:srgbClr val="FF0000"/>
                </a:solidFill>
              </a:rPr>
              <a:t>单步更新</a:t>
            </a:r>
            <a:r>
              <a:rPr kumimoji="1" lang="zh-CN" altLang="en-US" dirty="0"/>
              <a:t>的算法，就是</a:t>
            </a:r>
            <a:r>
              <a:rPr kumimoji="1" lang="en-US" altLang="zh-CN" dirty="0"/>
              <a:t>TD</a:t>
            </a:r>
            <a:r>
              <a:rPr kumimoji="1" lang="zh-CN" altLang="en-US" dirty="0"/>
              <a:t>算法，有以下的几种</a:t>
            </a:r>
            <a:r>
              <a:rPr kumimoji="1" lang="en-US" altLang="zh-CN" dirty="0" err="1"/>
              <a:t>sarsa</a:t>
            </a:r>
            <a:r>
              <a:rPr kumimoji="1" lang="zh-CN" altLang="en-US" dirty="0"/>
              <a:t>，</a:t>
            </a:r>
            <a:r>
              <a:rPr kumimoji="1" lang="en-US" altLang="zh-CN" dirty="0"/>
              <a:t>q-learning</a:t>
            </a:r>
            <a:r>
              <a:rPr kumimoji="1" lang="zh-CN" altLang="en-US" dirty="0"/>
              <a:t>，</a:t>
            </a:r>
            <a:r>
              <a:rPr kumimoji="1" lang="en-US" altLang="zh-CN" dirty="0" err="1"/>
              <a:t>sarsa</a:t>
            </a:r>
            <a:r>
              <a:rPr kumimoji="1" lang="zh-CN" altLang="en-US" dirty="0"/>
              <a:t> </a:t>
            </a:r>
            <a:r>
              <a:rPr kumimoji="1" lang="en-US" altLang="zh-CN" dirty="0"/>
              <a:t>expect</a:t>
            </a:r>
            <a:r>
              <a:rPr kumimoji="1" lang="zh-CN" altLang="en-US" dirty="0"/>
              <a:t> 等</a:t>
            </a:r>
          </a:p>
        </p:txBody>
      </p:sp>
      <p:pic>
        <p:nvPicPr>
          <p:cNvPr id="4" name="图片 3">
            <a:extLst>
              <a:ext uri="{FF2B5EF4-FFF2-40B4-BE49-F238E27FC236}">
                <a16:creationId xmlns:a16="http://schemas.microsoft.com/office/drawing/2014/main" id="{25522168-29C7-FD46-B0B9-C9DACF2EA111}"/>
              </a:ext>
            </a:extLst>
          </p:cNvPr>
          <p:cNvPicPr>
            <a:picLocks noChangeAspect="1"/>
          </p:cNvPicPr>
          <p:nvPr/>
        </p:nvPicPr>
        <p:blipFill>
          <a:blip r:embed="rId2"/>
          <a:stretch>
            <a:fillRect/>
          </a:stretch>
        </p:blipFill>
        <p:spPr>
          <a:xfrm>
            <a:off x="2843561" y="2225064"/>
            <a:ext cx="3897196" cy="4431904"/>
          </a:xfrm>
          <a:prstGeom prst="rect">
            <a:avLst/>
          </a:prstGeom>
        </p:spPr>
      </p:pic>
    </p:spTree>
    <p:extLst>
      <p:ext uri="{BB962C8B-B14F-4D97-AF65-F5344CB8AC3E}">
        <p14:creationId xmlns:p14="http://schemas.microsoft.com/office/powerpoint/2010/main" val="235892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B0FA4DB-A65F-574C-BBC8-78F802BF851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22569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5A4609-E9B6-A347-ACE2-2350CB1C85B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2217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22C1C0-6D30-2A41-9662-E19CBC8777D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1610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A0BB83-C37D-A641-9EDE-903E58EDB09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45488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4093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98688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0ED1-B6A0-2849-B034-7B55141BF2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6332AD3-5948-BE44-8D68-E342D85546C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3169</TotalTime>
  <Words>4418</Words>
  <Application>Microsoft Macintosh PowerPoint</Application>
  <PresentationFormat>宽屏</PresentationFormat>
  <Paragraphs>346</Paragraphs>
  <Slides>56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举例说明</vt:lpstr>
      <vt:lpstr>PowerPoint 演示文稿</vt:lpstr>
      <vt:lpstr>策略π</vt:lpstr>
      <vt:lpstr>状态值函数v（state-value function）</vt:lpstr>
      <vt:lpstr>贝尔曼方程1 贝尔曼预期方程</vt:lpstr>
      <vt:lpstr>PowerPoint 演示文稿</vt:lpstr>
      <vt:lpstr>PowerPoint 演示文稿</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MC 控制：常量α</vt:lpstr>
      <vt:lpstr>蒙特卡洛总结</vt:lpstr>
      <vt:lpstr>时间差分（TD）方法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262</cp:revision>
  <dcterms:created xsi:type="dcterms:W3CDTF">2018-12-19T09:55:53Z</dcterms:created>
  <dcterms:modified xsi:type="dcterms:W3CDTF">2018-12-25T02:20:10Z</dcterms:modified>
</cp:coreProperties>
</file>